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Inter"/>
      <p:regular r:id="rId15"/>
      <p:bold r:id="rId16"/>
      <p:italic r:id="rId17"/>
      <p:boldItalic r:id="rId18"/>
    </p:embeddedFont>
    <p:embeddedFont>
      <p:font typeface="JetBrains Mon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etBrainsMono-bold.fntdata"/><Relationship Id="rId11" Type="http://schemas.openxmlformats.org/officeDocument/2006/relationships/slide" Target="slides/slide6.xml"/><Relationship Id="rId22" Type="http://schemas.openxmlformats.org/officeDocument/2006/relationships/font" Target="fonts/JetBrainsMono-boldItalic.fntdata"/><Relationship Id="rId10" Type="http://schemas.openxmlformats.org/officeDocument/2006/relationships/slide" Target="slides/slide5.xml"/><Relationship Id="rId21" Type="http://schemas.openxmlformats.org/officeDocument/2006/relationships/font" Target="fonts/JetBrainsMon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-regular.fntdata"/><Relationship Id="rId14" Type="http://schemas.openxmlformats.org/officeDocument/2006/relationships/slide" Target="slides/slide9.xml"/><Relationship Id="rId17" Type="http://schemas.openxmlformats.org/officeDocument/2006/relationships/font" Target="fonts/Inter-italic.fntdata"/><Relationship Id="rId16" Type="http://schemas.openxmlformats.org/officeDocument/2006/relationships/font" Target="fonts/Inter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JetBrainsMono-regular.fntdata"/><Relationship Id="rId6" Type="http://schemas.openxmlformats.org/officeDocument/2006/relationships/slide" Target="slides/slide1.xml"/><Relationship Id="rId18" Type="http://schemas.openxmlformats.org/officeDocument/2006/relationships/font" Target="fonts/Int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bc74c1c0a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bc74c1c0a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bc74c1c0a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bc74c1c0a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623983" y="1258073"/>
            <a:ext cx="102318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10B981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TOSHIBA </a:t>
            </a:r>
            <a:r>
              <a:rPr b="0" i="0" lang="en-US" sz="1950" u="none" cap="none" strike="noStrike">
                <a:solidFill>
                  <a:srgbClr val="10B981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HACKATHON PROJECT 2026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368213" y="1961886"/>
            <a:ext cx="10743300" cy="11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Richie-Rich</a:t>
            </a:r>
            <a:endParaRPr b="1" sz="5400">
              <a:solidFill>
                <a:srgbClr val="F1F5F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5125776" y="3091672"/>
            <a:ext cx="952500" cy="3810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335325" y="3766225"/>
            <a:ext cx="65334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E2E8F0"/>
                </a:solidFill>
                <a:latin typeface="Inter"/>
                <a:ea typeface="Inter"/>
                <a:cs typeface="Inter"/>
                <a:sym typeface="Inter"/>
              </a:rPr>
              <a:t>Real-Time Intelligence for Hedge Funds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8725" y="3096550"/>
            <a:ext cx="2997798" cy="2997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8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4" name="Google Shape;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2604194"/>
            <a:ext cx="53721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5" name="Google Shape;9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8875" y="2604194"/>
            <a:ext cx="53721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971550" y="3261419"/>
            <a:ext cx="482060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6015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"IoT for Money"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971550" y="3775769"/>
            <a:ext cx="459105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Financial markets behave exactly like IoT networks: massive, continuous streams of time-series data. We treat every stock tick like a sensor reading.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6629400" y="3261419"/>
            <a:ext cx="482060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3157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Actionable Speed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6629400" y="3775769"/>
            <a:ext cx="4591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We are building a platform that transforms raw financial data into actionable insights in</a:t>
            </a:r>
            <a:r>
              <a:rPr lang="en-US" sz="150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0" i="0" lang="en-US" sz="150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seconds. Latency is the enemy.</a:t>
            </a:r>
            <a:endParaRPr/>
          </a:p>
        </p:txBody>
      </p:sp>
      <p:pic>
        <p:nvPicPr>
          <p:cNvPr descr="image.png" id="100" name="Google Shape;10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1550" y="3289994"/>
            <a:ext cx="260151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1" name="Google Shape;10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29400" y="3289994"/>
            <a:ext cx="231576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771525" y="960387"/>
            <a:ext cx="1138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 The Vision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581025" y="960387"/>
            <a:ext cx="47625" cy="56197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8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962025" y="1531450"/>
            <a:ext cx="905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i="0" lang="en-US" sz="360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Problems with </a:t>
            </a:r>
            <a:r>
              <a:rPr b="1" lang="en-US" sz="3600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Traditional DB</a:t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771525" y="1531441"/>
            <a:ext cx="47625" cy="56197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771525" y="2741116"/>
            <a:ext cx="4790598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F4444"/>
                </a:solidFill>
                <a:latin typeface="Inter"/>
                <a:ea typeface="Inter"/>
                <a:cs typeface="Inter"/>
                <a:sym typeface="Inter"/>
              </a:rPr>
              <a:t>The Latency Gap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771525" y="3255466"/>
            <a:ext cx="4562475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Traditional databases create a bottleneck. Relational DBs are too slow for aggregations, and NoSQL often lacks the consistency required for finance.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771525" y="4992737"/>
            <a:ext cx="4562475" cy="219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0" u="none" cap="none" strike="noStrike">
                <a:solidFill>
                  <a:srgbClr val="94A3B8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&gt; Risk: Stale Data = Bad Trades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771525" y="5349329"/>
            <a:ext cx="4562475" cy="219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0" u="none" cap="none" strike="noStrike">
                <a:solidFill>
                  <a:srgbClr val="94A3B8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&gt; Risk: Volatility &gt; Processing Speed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225" y="0"/>
            <a:ext cx="11970774" cy="6733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0" name="Google Shape;1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880800"/>
            <a:ext cx="11029950" cy="1832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1" name="Google Shape;12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025" y="2586912"/>
            <a:ext cx="11029950" cy="1832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2" name="Google Shape;12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025" y="4568276"/>
            <a:ext cx="11029950" cy="18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781050" y="1618505"/>
            <a:ext cx="1116139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Time-Series Optimized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781050" y="2132855"/>
            <a:ext cx="10629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Data is stored in chronological order using Key-Container-Row structure, making window queries instant.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722850" y="3428155"/>
            <a:ext cx="1116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In-Memory Hybrid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722850" y="4108868"/>
            <a:ext cx="1062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Hot data stays in RAM for sub-millisecond access; historical data tiers automatically to disk.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722850" y="5603605"/>
            <a:ext cx="11161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ACID Transactions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781050" y="6076180"/>
            <a:ext cx="1062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Unlike many time-series DBs, GridDB guarantees consistency—essential for financial audits.</a:t>
            </a:r>
            <a:endParaRPr/>
          </a:p>
        </p:txBody>
      </p:sp>
      <p:pic>
        <p:nvPicPr>
          <p:cNvPr descr="image.png" id="129" name="Google Shape;12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1050" y="92318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0" name="Google Shape;13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1050" y="2893232"/>
            <a:ext cx="42862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1" name="Google Shape;131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1050" y="5063602"/>
            <a:ext cx="381000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612900" y="146406"/>
            <a:ext cx="1138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 Why GridDB?</a:t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533325" y="142500"/>
            <a:ext cx="47700" cy="561900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e changes in the pipeline as it saves the data first for the upcoming api data then it fetches grid db in memory" id="138" name="Google Shape;13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97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962025" y="1442144"/>
            <a:ext cx="459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 ML Integration</a:t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771525" y="1442144"/>
            <a:ext cx="47625" cy="56197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46" name="Google Shape;14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9525"/>
            <a:ext cx="6086475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771525" y="2651819"/>
            <a:ext cx="4790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Predicti</a:t>
            </a:r>
            <a:r>
              <a:rPr b="1" lang="en-US" sz="2100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on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771525" y="3166169"/>
            <a:ext cx="45624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Our pipeline doesn't just store data; it understands it</a:t>
            </a:r>
            <a:r>
              <a:rPr lang="en-US" sz="170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and recommends action.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 are thinking of a 3-tier subscription based plan just like GridDB cloud. Tier-1 will use the asset APIs with normal low frequency just like we are already doing for the general public. Tier-2 will fetch data with higher frequency, say every 30 sec, of course resulting in higher costs for us hence higher price for the service. Tier-3 is intended for big hedge fund traders which, alongside the high frequency tabular data, uses the text data from financial news APIs"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78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8" name="Google Shape;1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/>
          <p:nvPr/>
        </p:nvSpPr>
        <p:spPr>
          <a:xfrm>
            <a:off x="962025" y="2297608"/>
            <a:ext cx="10267950" cy="1905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962025" y="2526208"/>
            <a:ext cx="10781347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Phase 1</a:t>
            </a: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962025" y="2926258"/>
            <a:ext cx="10267950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Stock Analytics (Complete)</a:t>
            </a:r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962025" y="3379589"/>
            <a:ext cx="10781347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Phase 2</a:t>
            </a:r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962025" y="3779639"/>
            <a:ext cx="1026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Multi-Asset (C</a:t>
            </a:r>
            <a:r>
              <a:rPr lang="en-US" sz="120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omplete)</a:t>
            </a:r>
            <a:endParaRPr/>
          </a:p>
        </p:txBody>
      </p:sp>
      <p:sp>
        <p:nvSpPr>
          <p:cNvPr id="164" name="Google Shape;164;p20"/>
          <p:cNvSpPr txBox="1"/>
          <p:nvPr/>
        </p:nvSpPr>
        <p:spPr>
          <a:xfrm>
            <a:off x="962025" y="4232969"/>
            <a:ext cx="10781347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Phase 3</a:t>
            </a:r>
            <a:endParaRPr/>
          </a:p>
        </p:txBody>
      </p:sp>
      <p:sp>
        <p:nvSpPr>
          <p:cNvPr id="165" name="Google Shape;165;p20"/>
          <p:cNvSpPr txBox="1"/>
          <p:nvPr/>
        </p:nvSpPr>
        <p:spPr>
          <a:xfrm>
            <a:off x="962025" y="4633019"/>
            <a:ext cx="1026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Natural Language Data</a:t>
            </a:r>
            <a:r>
              <a:rPr b="0" i="0" lang="en-US" sz="120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Integration with sentim</a:t>
            </a:r>
            <a:r>
              <a:rPr lang="en-US" sz="120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ent analysis using LLM;’s.</a:t>
            </a:r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962025" y="5486400"/>
            <a:ext cx="1026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771525" y="960387"/>
            <a:ext cx="1138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1F5F9"/>
                </a:solidFill>
                <a:latin typeface="Inter"/>
                <a:ea typeface="Inter"/>
                <a:cs typeface="Inter"/>
                <a:sym typeface="Inter"/>
              </a:rPr>
              <a:t> Future Roadmap</a:t>
            </a:r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581025" y="960387"/>
            <a:ext cx="47625" cy="56197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3" name="Google Shape;17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4040981" y="2802135"/>
            <a:ext cx="430053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10B981"/>
                </a:solidFill>
                <a:latin typeface="Inter"/>
                <a:ea typeface="Inter"/>
                <a:cs typeface="Inter"/>
                <a:sym typeface="Inter"/>
              </a:rPr>
              <a:t>Questions?</a:t>
            </a:r>
            <a:endParaRPr/>
          </a:p>
        </p:txBody>
      </p:sp>
      <p:sp>
        <p:nvSpPr>
          <p:cNvPr id="175" name="Google Shape;175;p21"/>
          <p:cNvSpPr txBox="1"/>
          <p:nvPr/>
        </p:nvSpPr>
        <p:spPr>
          <a:xfrm>
            <a:off x="4572000" y="3964185"/>
            <a:ext cx="4286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GridDB Financial Analytics Platform</a:t>
            </a:r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3288550" y="4564600"/>
            <a:ext cx="66672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0">
                <a:solidFill>
                  <a:srgbClr val="94A3B8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https://github.com/tejas6996/grib</a:t>
            </a:r>
            <a:r>
              <a:rPr b="0" i="0" lang="en-US" sz="1080" u="none" cap="none" strike="noStrike">
                <a:solidFill>
                  <a:srgbClr val="94A3B8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| </a:t>
            </a:r>
            <a:r>
              <a:rPr lang="en-US" sz="1080">
                <a:solidFill>
                  <a:srgbClr val="94A3B8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https://hedgevision-fe.vercel.app/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